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57" r:id="rId5"/>
    <p:sldId id="269" r:id="rId6"/>
    <p:sldId id="264" r:id="rId7"/>
    <p:sldId id="268" r:id="rId8"/>
    <p:sldId id="258" r:id="rId9"/>
    <p:sldId id="273" r:id="rId10"/>
    <p:sldId id="270" r:id="rId11"/>
    <p:sldId id="271" r:id="rId12"/>
    <p:sldId id="266" r:id="rId13"/>
    <p:sldId id="267" r:id="rId14"/>
    <p:sldId id="259" r:id="rId15"/>
    <p:sldId id="274" r:id="rId16"/>
    <p:sldId id="260" r:id="rId17"/>
    <p:sldId id="272" r:id="rId18"/>
  </p:sldIdLst>
  <p:sldSz cx="9144000" cy="6858000" type="screen4x3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8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4A6DB8-F079-42EA-B87A-ABF806B7A4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0EE1DA-FDA5-4D36-918E-D5D1520F3A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63F5E7-B73B-4A94-8C03-8D873DCE4A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B4723-4A46-48FA-A18E-16991B07D79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6505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E4510C-5C35-4D63-893A-57FDECF72F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75C53E-861B-4628-B547-AA7B22DACA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9012E3-2E4F-4F91-B199-C8C6F1C6AE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57DE5-3873-49A2-827C-BF4732D1264E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045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5F1283-E31C-4BA2-9928-70900C8B50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D4C176-75C4-4C58-9845-898E1B05F4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93A431-7D4A-410E-9544-AE1C8A57D2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52B9D-A330-4B41-9475-94D3BE8B6941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0777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82EA5B-97C2-4D33-B9FA-54DA531E38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3189F1-3956-4F26-A777-95CF1D8B64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55B014-7AB2-499F-BA43-7A3D8A9CCD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D75BE-33EF-4E58-A8D1-D4DC02FFCDCE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5649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32DAE2-BB40-42B4-929D-7F1EDEA4FC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5BEE47-F10B-4F26-A7CE-C9641F906B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5A7A14-B485-4E0F-907B-F9261CBFAA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47754-C7F6-4828-9F27-E0277402A815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8816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DA191B-03B6-4C53-A9CC-00FEC3BF72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91156E-402E-4625-80A4-FA24C0F3C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E27AD7-A325-4997-A08A-DF136BE84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95756-CF4D-4C97-80C1-13AA78A2CFE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199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050A57E-1230-4EE1-B28F-1AE753ACE4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D00A578-23E1-428D-82FD-64F090FC0E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6515436-6ED3-4138-BE2F-59C8CDE94A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21071-8B15-4A80-AFD8-4F30845520A1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2922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1409404-F3E5-4CEE-8F4B-B9D32FF708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F3440B0-7E39-4E03-B0D3-ABBE496116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85D1EF-E57C-4FC0-87A8-2AFCC7D887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9CEDE-9359-490B-AABD-1E2F7B83732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9897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E07FED-C6AE-4A3F-A9A0-9920C7A907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B7B609C-7C90-45CA-A246-4AC5F6F9A9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B38DB97-52AC-4D21-8E77-4D07A204D7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803D4-7141-4B59-99BF-2CF21601EA8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83238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0B8042-3D5D-4213-AB96-3DBB1AFD60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9D26AA-1FCB-4BB5-849C-A839633991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E35E8E-CE24-49DD-B9A4-1CAFE6AE87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CF349-9B69-4384-9835-B9928D102135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22763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5936CB-FE09-4C2F-8A94-7090F4902C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153266-648F-426F-889B-25B8FB860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CE19CF-C953-4210-9E0D-9CC7220540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C6000-AE50-4BAB-8AA0-95C52B449F6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6525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D897139-BA93-481D-8C44-73B9D02845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 i malen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516305A-35ED-4DF5-9267-779FBA6A38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C0D29A8-569B-43FB-94BB-B47B3CF50C8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F45B79F-22B1-49B0-B982-10CBBB8EDD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0DA80AA-CA96-4BDE-9F3C-8BD72203B7E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CEA1B34-C213-4F96-8BA6-9AF6DAF92E9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9ADD364-EA49-467A-B274-F0A68B426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4B904507-A1E2-45F0-9A02-5137760A3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4FA06AA-BD7C-4A34-9CF1-A77C973FB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6">
            <a:extLst>
              <a:ext uri="{FF2B5EF4-FFF2-40B4-BE49-F238E27FC236}">
                <a16:creationId xmlns:a16="http://schemas.microsoft.com/office/drawing/2014/main" id="{8C6B6191-99F7-4AF0-A8BF-745D66E55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33600"/>
            <a:ext cx="8458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SzPct val="45000"/>
              <a:buFont typeface="Wingdings" panose="05000000000000000000" pitchFamily="2" charset="2"/>
              <a:buNone/>
            </a:pPr>
            <a:endParaRPr lang="nb-NO" altLang="nb-NO"/>
          </a:p>
        </p:txBody>
      </p:sp>
      <p:sp>
        <p:nvSpPr>
          <p:cNvPr id="2055" name="Rectangle 11">
            <a:extLst>
              <a:ext uri="{FF2B5EF4-FFF2-40B4-BE49-F238E27FC236}">
                <a16:creationId xmlns:a16="http://schemas.microsoft.com/office/drawing/2014/main" id="{5938D5C4-DA61-43D8-83D2-C44187E1E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7924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9297F0E-1003-4C29-907E-5432A520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0EB0F61-9BD7-4FA2-B4C0-3B7452F6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nb-NO" dirty="0"/>
          </a:p>
          <a:p>
            <a:pPr algn="ctr">
              <a:buNone/>
            </a:pPr>
            <a:endParaRPr lang="nb-NO" dirty="0"/>
          </a:p>
          <a:p>
            <a:pPr algn="ctr">
              <a:buNone/>
            </a:pPr>
            <a:r>
              <a:rPr lang="nb-NO" dirty="0"/>
              <a:t>Næring, kultur og samfunnsutvikling  </a:t>
            </a:r>
          </a:p>
          <a:p>
            <a:pPr algn="ctr">
              <a:buNone/>
            </a:pPr>
            <a:r>
              <a:rPr lang="nb-NO" dirty="0"/>
              <a:t>Karlsøy kommune</a:t>
            </a:r>
          </a:p>
          <a:p>
            <a:pPr algn="ctr">
              <a:buNone/>
            </a:pPr>
            <a:endParaRPr lang="nb-NO" dirty="0"/>
          </a:p>
          <a:p>
            <a:pPr algn="ctr">
              <a:buNone/>
            </a:pPr>
            <a:r>
              <a:rPr lang="nb-NO" dirty="0"/>
              <a:t>31 januar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9ADD364-EA49-467A-B274-F0A68B426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4B904507-A1E2-45F0-9A02-5137760A3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4FA06AA-BD7C-4A34-9CF1-A77C973FB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6">
            <a:extLst>
              <a:ext uri="{FF2B5EF4-FFF2-40B4-BE49-F238E27FC236}">
                <a16:creationId xmlns:a16="http://schemas.microsoft.com/office/drawing/2014/main" id="{8C6B6191-99F7-4AF0-A8BF-745D66E55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33600"/>
            <a:ext cx="8458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SzPct val="45000"/>
              <a:buFont typeface="Wingdings" panose="05000000000000000000" pitchFamily="2" charset="2"/>
              <a:buNone/>
            </a:pPr>
            <a:endParaRPr lang="nb-NO" altLang="nb-NO"/>
          </a:p>
        </p:txBody>
      </p:sp>
      <p:sp>
        <p:nvSpPr>
          <p:cNvPr id="2055" name="Rectangle 11">
            <a:extLst>
              <a:ext uri="{FF2B5EF4-FFF2-40B4-BE49-F238E27FC236}">
                <a16:creationId xmlns:a16="http://schemas.microsoft.com/office/drawing/2014/main" id="{5938D5C4-DA61-43D8-83D2-C44187E1E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7924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9297F0E-1003-4C29-907E-5432A520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0EB0F61-9BD7-4FA2-B4C0-3B7452F6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b-NO" sz="2400" dirty="0"/>
              <a:t>Andre fakta</a:t>
            </a:r>
          </a:p>
          <a:p>
            <a:pPr>
              <a:buNone/>
            </a:pPr>
            <a:r>
              <a:rPr lang="nb-NO" sz="2400" dirty="0"/>
              <a:t>	12 % av befolkningen består av innvandrere </a:t>
            </a:r>
          </a:p>
          <a:p>
            <a:pPr>
              <a:buNone/>
            </a:pPr>
            <a:r>
              <a:rPr lang="nb-NO" sz="2400" dirty="0"/>
              <a:t>	Stor overvekt av enkeltmannsforetak, 73 %</a:t>
            </a:r>
          </a:p>
          <a:p>
            <a:pPr>
              <a:buNone/>
            </a:pPr>
            <a:r>
              <a:rPr lang="nb-NO" sz="2400" dirty="0"/>
              <a:t>	7 dagligvarehandler i kommunen, omsetning for 72 millioner i 2017. </a:t>
            </a:r>
          </a:p>
          <a:p>
            <a:pPr>
              <a:buNone/>
            </a:pPr>
            <a:r>
              <a:rPr lang="nb-NO" sz="2400" dirty="0"/>
              <a:t>	Handelslekkasje til Tromsø på cirka </a:t>
            </a:r>
            <a:r>
              <a:rPr lang="nb-NO" sz="2400"/>
              <a:t>22 millioner</a:t>
            </a:r>
            <a:endParaRPr lang="nb-NO" sz="2400" dirty="0"/>
          </a:p>
          <a:p>
            <a:pPr>
              <a:buNone/>
            </a:pPr>
            <a:r>
              <a:rPr lang="nb-NO" sz="2400" dirty="0"/>
              <a:t>	Bygg- og anleggsvirksomhet 21 bedrifter/foretak</a:t>
            </a:r>
          </a:p>
          <a:p>
            <a:pPr>
              <a:buNone/>
            </a:pPr>
            <a:r>
              <a:rPr lang="nb-NO" sz="2400" dirty="0"/>
              <a:t>	Endringer innen reiseliv, større og mer profesjonelle aktører</a:t>
            </a:r>
          </a:p>
          <a:p>
            <a:pPr>
              <a:buNone/>
            </a:pPr>
            <a:endParaRPr lang="nb-NO" sz="2400" dirty="0"/>
          </a:p>
          <a:p>
            <a:pPr>
              <a:buNone/>
            </a:pPr>
            <a:endParaRPr lang="nb-NO" sz="2400" dirty="0"/>
          </a:p>
          <a:p>
            <a:pPr>
              <a:buNone/>
            </a:pPr>
            <a:endParaRPr lang="nb-NO" sz="2400" dirty="0"/>
          </a:p>
          <a:p>
            <a:pPr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09048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9ADD364-EA49-467A-B274-F0A68B426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4B904507-A1E2-45F0-9A02-5137760A3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4FA06AA-BD7C-4A34-9CF1-A77C973FB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6">
            <a:extLst>
              <a:ext uri="{FF2B5EF4-FFF2-40B4-BE49-F238E27FC236}">
                <a16:creationId xmlns:a16="http://schemas.microsoft.com/office/drawing/2014/main" id="{8C6B6191-99F7-4AF0-A8BF-745D66E55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33600"/>
            <a:ext cx="8458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SzPct val="45000"/>
              <a:buFont typeface="Wingdings" panose="05000000000000000000" pitchFamily="2" charset="2"/>
              <a:buNone/>
            </a:pPr>
            <a:endParaRPr lang="nb-NO" altLang="nb-NO"/>
          </a:p>
        </p:txBody>
      </p:sp>
      <p:sp>
        <p:nvSpPr>
          <p:cNvPr id="2055" name="Rectangle 11">
            <a:extLst>
              <a:ext uri="{FF2B5EF4-FFF2-40B4-BE49-F238E27FC236}">
                <a16:creationId xmlns:a16="http://schemas.microsoft.com/office/drawing/2014/main" id="{5938D5C4-DA61-43D8-83D2-C44187E1E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7924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9297F0E-1003-4C29-907E-5432A520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0EB0F61-9BD7-4FA2-B4C0-3B7452F6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b-NO" sz="2400" dirty="0"/>
              <a:t>Karlsøy 2017 – 2030</a:t>
            </a:r>
          </a:p>
          <a:p>
            <a:pPr>
              <a:buFontTx/>
              <a:buChar char="-"/>
            </a:pPr>
            <a:r>
              <a:rPr lang="nb-NO" sz="2400" dirty="0"/>
              <a:t>Kommuneplanens samfunnsdel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2400" dirty="0"/>
              <a:t>Bolyst og næring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b-NO" sz="2000" dirty="0"/>
              <a:t>Øke folketallet til 3000 innen 2030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b-NO" sz="2000" dirty="0"/>
              <a:t>100 flere arbeidsplasser i privat sektor innen 2030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b-NO" sz="2000" dirty="0"/>
              <a:t>Sikre natur og miljø for fremtidige generasjoner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b-NO" sz="2000" dirty="0"/>
              <a:t>Brukertilfredshet gjennom ansvarsbevisste medarbeidere</a:t>
            </a:r>
          </a:p>
          <a:p>
            <a:pPr>
              <a:buNone/>
            </a:pPr>
            <a:endParaRPr lang="nb-NO" sz="2400" dirty="0"/>
          </a:p>
          <a:p>
            <a:pPr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64170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9ADD364-EA49-467A-B274-F0A68B426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4B904507-A1E2-45F0-9A02-5137760A3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4FA06AA-BD7C-4A34-9CF1-A77C973FB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6">
            <a:extLst>
              <a:ext uri="{FF2B5EF4-FFF2-40B4-BE49-F238E27FC236}">
                <a16:creationId xmlns:a16="http://schemas.microsoft.com/office/drawing/2014/main" id="{8C6B6191-99F7-4AF0-A8BF-745D66E55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33600"/>
            <a:ext cx="8458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SzPct val="45000"/>
              <a:buFont typeface="Wingdings" panose="05000000000000000000" pitchFamily="2" charset="2"/>
              <a:buNone/>
            </a:pPr>
            <a:endParaRPr lang="nb-NO" altLang="nb-NO"/>
          </a:p>
        </p:txBody>
      </p:sp>
      <p:sp>
        <p:nvSpPr>
          <p:cNvPr id="2055" name="Rectangle 11">
            <a:extLst>
              <a:ext uri="{FF2B5EF4-FFF2-40B4-BE49-F238E27FC236}">
                <a16:creationId xmlns:a16="http://schemas.microsoft.com/office/drawing/2014/main" id="{5938D5C4-DA61-43D8-83D2-C44187E1E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7924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9297F0E-1003-4C29-907E-5432A520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0EB0F61-9BD7-4FA2-B4C0-3B7452F6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b-NO" sz="2400" dirty="0"/>
              <a:t>Karlsøy 2017 - 2030</a:t>
            </a:r>
          </a:p>
          <a:p>
            <a:pPr>
              <a:buNone/>
            </a:pPr>
            <a:endParaRPr lang="nb-NO" sz="2400" dirty="0"/>
          </a:p>
          <a:p>
            <a:pPr marL="400050">
              <a:buFontTx/>
              <a:buChar char="-"/>
            </a:pPr>
            <a:r>
              <a:rPr lang="nb-NO" sz="2400" dirty="0"/>
              <a:t>Strategisk næringsplan</a:t>
            </a:r>
          </a:p>
          <a:p>
            <a:pPr marL="857250" lvl="1" indent="-342900">
              <a:buFont typeface="Wingdings" panose="05000000000000000000" pitchFamily="2" charset="2"/>
              <a:buChar char="Ø"/>
            </a:pPr>
            <a:r>
              <a:rPr lang="nb-NO" sz="2400" dirty="0"/>
              <a:t>Norges ledende sjømatkommune</a:t>
            </a:r>
          </a:p>
          <a:p>
            <a:pPr marL="857250" lvl="1" indent="-342900">
              <a:buFont typeface="Wingdings" panose="05000000000000000000" pitchFamily="2" charset="2"/>
              <a:buChar char="Ø"/>
            </a:pPr>
            <a:r>
              <a:rPr lang="nb-NO" sz="2400" dirty="0"/>
              <a:t>Infrastruktur</a:t>
            </a:r>
          </a:p>
          <a:p>
            <a:pPr marL="857250" lvl="1" indent="-342900">
              <a:buFont typeface="Wingdings" panose="05000000000000000000" pitchFamily="2" charset="2"/>
              <a:buChar char="Ø"/>
            </a:pPr>
            <a:r>
              <a:rPr lang="nb-NO" sz="2400" dirty="0"/>
              <a:t>Reiseliv/opplevelse</a:t>
            </a:r>
          </a:p>
          <a:p>
            <a:pPr marL="857250" lvl="1" indent="-342900">
              <a:buFont typeface="Wingdings" panose="05000000000000000000" pitchFamily="2" charset="2"/>
              <a:buChar char="Ø"/>
            </a:pPr>
            <a:r>
              <a:rPr lang="nb-NO" sz="2400" dirty="0"/>
              <a:t>Bosetting og bolyst</a:t>
            </a:r>
          </a:p>
          <a:p>
            <a:pPr marL="514350" lvl="1" indent="0">
              <a:buNone/>
            </a:pPr>
            <a:endParaRPr lang="nb-NO" sz="2400" dirty="0"/>
          </a:p>
          <a:p>
            <a:pPr>
              <a:buNone/>
            </a:pPr>
            <a:endParaRPr lang="nb-NO" sz="2400" dirty="0"/>
          </a:p>
          <a:p>
            <a:pPr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6642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9ADD364-EA49-467A-B274-F0A68B426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4B904507-A1E2-45F0-9A02-5137760A3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4FA06AA-BD7C-4A34-9CF1-A77C973FB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6">
            <a:extLst>
              <a:ext uri="{FF2B5EF4-FFF2-40B4-BE49-F238E27FC236}">
                <a16:creationId xmlns:a16="http://schemas.microsoft.com/office/drawing/2014/main" id="{8C6B6191-99F7-4AF0-A8BF-745D66E55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33600"/>
            <a:ext cx="8458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SzPct val="45000"/>
              <a:buFont typeface="Wingdings" panose="05000000000000000000" pitchFamily="2" charset="2"/>
              <a:buNone/>
            </a:pPr>
            <a:endParaRPr lang="nb-NO" altLang="nb-NO"/>
          </a:p>
        </p:txBody>
      </p:sp>
      <p:sp>
        <p:nvSpPr>
          <p:cNvPr id="2055" name="Rectangle 11">
            <a:extLst>
              <a:ext uri="{FF2B5EF4-FFF2-40B4-BE49-F238E27FC236}">
                <a16:creationId xmlns:a16="http://schemas.microsoft.com/office/drawing/2014/main" id="{5938D5C4-DA61-43D8-83D2-C44187E1E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7924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9297F0E-1003-4C29-907E-5432A520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0EB0F61-9BD7-4FA2-B4C0-3B7452F6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b-NO" sz="2400" dirty="0"/>
              <a:t>Kulturkommunen Karlsøy</a:t>
            </a:r>
          </a:p>
          <a:p>
            <a:pPr>
              <a:buNone/>
            </a:pPr>
            <a:endParaRPr lang="nb-NO" sz="2400" dirty="0"/>
          </a:p>
          <a:p>
            <a:pPr>
              <a:buNone/>
            </a:pPr>
            <a:r>
              <a:rPr lang="nb-NO" sz="2400" dirty="0"/>
              <a:t>	Karlsøy folkebibliotek - Bokbuss til skoler og oppvekstsentre hver 4 uke i samarbeid med Tromsø bibliotek</a:t>
            </a:r>
          </a:p>
          <a:p>
            <a:pPr>
              <a:buNone/>
            </a:pPr>
            <a:r>
              <a:rPr lang="nb-NO" sz="2400" dirty="0"/>
              <a:t>	Karlsøy kulturskole – 20 års jubileum</a:t>
            </a:r>
          </a:p>
          <a:p>
            <a:pPr>
              <a:buNone/>
            </a:pPr>
            <a:r>
              <a:rPr lang="nb-NO" sz="2400" dirty="0"/>
              <a:t>	Ungdommens kulturmønstring</a:t>
            </a:r>
          </a:p>
          <a:p>
            <a:pPr>
              <a:buNone/>
            </a:pPr>
            <a:r>
              <a:rPr lang="nb-NO" sz="2400" dirty="0"/>
              <a:t>	Ungdommens hus – Credo</a:t>
            </a:r>
          </a:p>
          <a:p>
            <a:pPr>
              <a:buNone/>
            </a:pPr>
            <a:r>
              <a:rPr lang="nb-NO" sz="2400" dirty="0"/>
              <a:t>	Den kulturelle skolesekk</a:t>
            </a:r>
          </a:p>
          <a:p>
            <a:pPr>
              <a:buNone/>
            </a:pPr>
            <a:endParaRPr lang="nb-NO" sz="2400" dirty="0"/>
          </a:p>
          <a:p>
            <a:pPr>
              <a:buNone/>
            </a:pPr>
            <a:endParaRPr lang="nb-NO" sz="2400" dirty="0"/>
          </a:p>
          <a:p>
            <a:pPr>
              <a:buNone/>
            </a:pPr>
            <a:endParaRPr lang="nb-NO" sz="2400" dirty="0"/>
          </a:p>
          <a:p>
            <a:pPr>
              <a:buNone/>
            </a:pPr>
            <a:endParaRPr lang="nb-NO" sz="2400" dirty="0"/>
          </a:p>
          <a:p>
            <a:pPr>
              <a:buNone/>
            </a:pPr>
            <a:endParaRPr lang="nb-NO" sz="2400" dirty="0"/>
          </a:p>
          <a:p>
            <a:pPr>
              <a:buNone/>
            </a:pPr>
            <a:endParaRPr lang="nb-NO" sz="2400" dirty="0"/>
          </a:p>
          <a:p>
            <a:pPr>
              <a:buNone/>
            </a:pPr>
            <a:endParaRPr lang="nb-NO" sz="2400" dirty="0"/>
          </a:p>
          <a:p>
            <a:pPr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20031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9ADD364-EA49-467A-B274-F0A68B426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4B904507-A1E2-45F0-9A02-5137760A3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4FA06AA-BD7C-4A34-9CF1-A77C973FB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6">
            <a:extLst>
              <a:ext uri="{FF2B5EF4-FFF2-40B4-BE49-F238E27FC236}">
                <a16:creationId xmlns:a16="http://schemas.microsoft.com/office/drawing/2014/main" id="{8C6B6191-99F7-4AF0-A8BF-745D66E55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33600"/>
            <a:ext cx="8458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SzPct val="45000"/>
              <a:buFont typeface="Wingdings" panose="05000000000000000000" pitchFamily="2" charset="2"/>
              <a:buNone/>
            </a:pPr>
            <a:endParaRPr lang="nb-NO" altLang="nb-NO"/>
          </a:p>
        </p:txBody>
      </p:sp>
      <p:sp>
        <p:nvSpPr>
          <p:cNvPr id="2055" name="Rectangle 11">
            <a:extLst>
              <a:ext uri="{FF2B5EF4-FFF2-40B4-BE49-F238E27FC236}">
                <a16:creationId xmlns:a16="http://schemas.microsoft.com/office/drawing/2014/main" id="{5938D5C4-DA61-43D8-83D2-C44187E1E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7924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9297F0E-1003-4C29-907E-5432A520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0EB0F61-9BD7-4FA2-B4C0-3B7452F6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b-NO" sz="2400" dirty="0"/>
              <a:t>Friluftslivkommunen Karlsøy</a:t>
            </a:r>
          </a:p>
          <a:p>
            <a:pPr>
              <a:buNone/>
            </a:pPr>
            <a:r>
              <a:rPr lang="nb-NO" sz="2400" dirty="0"/>
              <a:t>Kartlegging og verdisetting av friluftsområder</a:t>
            </a:r>
          </a:p>
          <a:p>
            <a:pPr>
              <a:buNone/>
            </a:pPr>
            <a:r>
              <a:rPr lang="nb-NO" sz="2400" dirty="0"/>
              <a:t>Interkommunalt friluftsråd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400" dirty="0"/>
              <a:t>Gratis utlån av utstyr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400" dirty="0"/>
              <a:t>Friluftsskole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400" dirty="0"/>
              <a:t>Turkort, turkart, merking, skilting, tilrettelegging, gapahuker, turkalender, toppturer, kyststier, ordførertur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400" dirty="0"/>
              <a:t>Informasjonstavler fergeleier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2400" dirty="0"/>
              <a:t>Statlig sikret friluftsområde</a:t>
            </a:r>
          </a:p>
          <a:p>
            <a:pPr>
              <a:buFont typeface="Wingdings" panose="05000000000000000000" pitchFamily="2" charset="2"/>
              <a:buChar char="§"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750818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9ADD364-EA49-467A-B274-F0A68B426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4B904507-A1E2-45F0-9A02-5137760A3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4FA06AA-BD7C-4A34-9CF1-A77C973FB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6">
            <a:extLst>
              <a:ext uri="{FF2B5EF4-FFF2-40B4-BE49-F238E27FC236}">
                <a16:creationId xmlns:a16="http://schemas.microsoft.com/office/drawing/2014/main" id="{8C6B6191-99F7-4AF0-A8BF-745D66E55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33600"/>
            <a:ext cx="8458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SzPct val="45000"/>
              <a:buFont typeface="Wingdings" panose="05000000000000000000" pitchFamily="2" charset="2"/>
              <a:buNone/>
            </a:pPr>
            <a:endParaRPr lang="nb-NO" altLang="nb-NO"/>
          </a:p>
        </p:txBody>
      </p:sp>
      <p:sp>
        <p:nvSpPr>
          <p:cNvPr id="2055" name="Rectangle 11">
            <a:extLst>
              <a:ext uri="{FF2B5EF4-FFF2-40B4-BE49-F238E27FC236}">
                <a16:creationId xmlns:a16="http://schemas.microsoft.com/office/drawing/2014/main" id="{5938D5C4-DA61-43D8-83D2-C44187E1E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7924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9297F0E-1003-4C29-907E-5432A520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0EB0F61-9BD7-4FA2-B4C0-3B7452F6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b-NO" sz="2400" dirty="0"/>
              <a:t>Det frivillige Karlsøy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/>
              <a:t>Stor grad av frivillige lag, foreninger, ildsjeler og organisasjoner som driver festivaler, idrettsarrangement, friluftsarrangementer, konserter, kafeer og andre sosiale arrangement.</a:t>
            </a:r>
          </a:p>
          <a:p>
            <a:pPr marL="0" indent="0">
              <a:buNone/>
            </a:pPr>
            <a:r>
              <a:rPr lang="nb-NO" sz="2400" dirty="0"/>
              <a:t>Kommunen har over 40 registrerte lag og foreninger innenfor kategorier som kultur, idrett, rekreasjon, lokalsamfunnsutvikling m.m.</a:t>
            </a:r>
          </a:p>
        </p:txBody>
      </p:sp>
    </p:spTree>
    <p:extLst>
      <p:ext uri="{BB962C8B-B14F-4D97-AF65-F5344CB8AC3E}">
        <p14:creationId xmlns:p14="http://schemas.microsoft.com/office/powerpoint/2010/main" val="313384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9ADD364-EA49-467A-B274-F0A68B426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4B904507-A1E2-45F0-9A02-5137760A3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4FA06AA-BD7C-4A34-9CF1-A77C973FB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6">
            <a:extLst>
              <a:ext uri="{FF2B5EF4-FFF2-40B4-BE49-F238E27FC236}">
                <a16:creationId xmlns:a16="http://schemas.microsoft.com/office/drawing/2014/main" id="{8C6B6191-99F7-4AF0-A8BF-745D66E55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33600"/>
            <a:ext cx="8458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SzPct val="45000"/>
              <a:buFont typeface="Wingdings" panose="05000000000000000000" pitchFamily="2" charset="2"/>
              <a:buNone/>
            </a:pPr>
            <a:endParaRPr lang="nb-NO" altLang="nb-NO"/>
          </a:p>
        </p:txBody>
      </p:sp>
      <p:sp>
        <p:nvSpPr>
          <p:cNvPr id="2055" name="Rectangle 11">
            <a:extLst>
              <a:ext uri="{FF2B5EF4-FFF2-40B4-BE49-F238E27FC236}">
                <a16:creationId xmlns:a16="http://schemas.microsoft.com/office/drawing/2014/main" id="{5938D5C4-DA61-43D8-83D2-C44187E1E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7924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9297F0E-1003-4C29-907E-5432A520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0EB0F61-9BD7-4FA2-B4C0-3B7452F6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b-NO" sz="2400" dirty="0">
              <a:solidFill>
                <a:srgbClr val="000000"/>
              </a:solidFill>
            </a:endParaRPr>
          </a:p>
          <a:p>
            <a:pPr>
              <a:buNone/>
            </a:pPr>
            <a:endParaRPr lang="nb-NO" sz="2400" dirty="0">
              <a:solidFill>
                <a:srgbClr val="000000"/>
              </a:solidFill>
            </a:endParaRPr>
          </a:p>
          <a:p>
            <a:pPr>
              <a:buNone/>
            </a:pPr>
            <a:endParaRPr lang="nb-NO" sz="2400" dirty="0">
              <a:solidFill>
                <a:srgbClr val="000000"/>
              </a:solidFill>
            </a:endParaRPr>
          </a:p>
          <a:p>
            <a:pPr>
              <a:buNone/>
            </a:pPr>
            <a:endParaRPr lang="nb-NO" sz="2400" dirty="0">
              <a:solidFill>
                <a:srgbClr val="000000"/>
              </a:solidFill>
            </a:endParaRPr>
          </a:p>
          <a:p>
            <a:pPr>
              <a:buNone/>
            </a:pPr>
            <a:endParaRPr lang="nb-NO" sz="2400" dirty="0">
              <a:solidFill>
                <a:srgbClr val="000000"/>
              </a:solidFill>
            </a:endParaRP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35EA9C8C-DE31-4F36-A9EA-ACB6B0E3F63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410" y="2428875"/>
            <a:ext cx="4652645" cy="350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39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9ADD364-EA49-467A-B274-F0A68B426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4B904507-A1E2-45F0-9A02-5137760A3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4FA06AA-BD7C-4A34-9CF1-A77C973FB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6">
            <a:extLst>
              <a:ext uri="{FF2B5EF4-FFF2-40B4-BE49-F238E27FC236}">
                <a16:creationId xmlns:a16="http://schemas.microsoft.com/office/drawing/2014/main" id="{8C6B6191-99F7-4AF0-A8BF-745D66E55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33600"/>
            <a:ext cx="8458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SzPct val="45000"/>
              <a:buFont typeface="Wingdings" panose="05000000000000000000" pitchFamily="2" charset="2"/>
              <a:buNone/>
            </a:pPr>
            <a:endParaRPr lang="nb-NO" altLang="nb-NO"/>
          </a:p>
        </p:txBody>
      </p:sp>
      <p:sp>
        <p:nvSpPr>
          <p:cNvPr id="2055" name="Rectangle 11">
            <a:extLst>
              <a:ext uri="{FF2B5EF4-FFF2-40B4-BE49-F238E27FC236}">
                <a16:creationId xmlns:a16="http://schemas.microsoft.com/office/drawing/2014/main" id="{5938D5C4-DA61-43D8-83D2-C44187E1E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7924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9297F0E-1003-4C29-907E-5432A520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0EB0F61-9BD7-4FA2-B4C0-3B7452F6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b-NO" sz="2400" dirty="0"/>
              <a:t>Utfordringer Karlsøy 2017 – 2030</a:t>
            </a:r>
          </a:p>
          <a:p>
            <a:pPr>
              <a:buNone/>
            </a:pPr>
            <a:r>
              <a:rPr lang="nb-NO" sz="2400" dirty="0"/>
              <a:t>Rekruttering arbeidskraft </a:t>
            </a:r>
          </a:p>
          <a:p>
            <a:pPr>
              <a:buNone/>
            </a:pPr>
            <a:r>
              <a:rPr lang="nb-NO" sz="2400" dirty="0"/>
              <a:t>Boligmangel</a:t>
            </a:r>
          </a:p>
          <a:p>
            <a:pPr>
              <a:buNone/>
            </a:pPr>
            <a:r>
              <a:rPr lang="nb-NO" sz="2400" dirty="0"/>
              <a:t>Infrastruktur</a:t>
            </a:r>
          </a:p>
          <a:p>
            <a:pPr>
              <a:buFontTx/>
              <a:buChar char="-"/>
            </a:pPr>
            <a:r>
              <a:rPr lang="nb-NO" sz="2400" dirty="0"/>
              <a:t>Fiberutbygging</a:t>
            </a:r>
          </a:p>
          <a:p>
            <a:pPr>
              <a:buFontTx/>
              <a:buChar char="-"/>
            </a:pPr>
            <a:r>
              <a:rPr lang="nb-NO" sz="2400" dirty="0"/>
              <a:t>Fylkesveg</a:t>
            </a:r>
          </a:p>
          <a:p>
            <a:pPr>
              <a:buFontTx/>
              <a:buChar char="-"/>
            </a:pPr>
            <a:r>
              <a:rPr lang="nb-NO" sz="2400" dirty="0"/>
              <a:t>Fergesamband</a:t>
            </a:r>
          </a:p>
          <a:p>
            <a:pPr marL="0" indent="0">
              <a:buNone/>
            </a:pPr>
            <a:r>
              <a:rPr lang="nb-NO" sz="2400" dirty="0"/>
              <a:t>Arealplanlegging</a:t>
            </a:r>
          </a:p>
          <a:p>
            <a:pPr marL="0" indent="0">
              <a:buNone/>
            </a:pPr>
            <a:r>
              <a:rPr lang="nb-NO" sz="2400" dirty="0"/>
              <a:t>Varierte arbeidsplasser</a:t>
            </a:r>
          </a:p>
          <a:p>
            <a:pPr>
              <a:buNone/>
            </a:pPr>
            <a:endParaRPr lang="nb-NO" sz="2400" dirty="0"/>
          </a:p>
          <a:p>
            <a:pPr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21268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9ADD364-EA49-467A-B274-F0A68B426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4B904507-A1E2-45F0-9A02-5137760A3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4FA06AA-BD7C-4A34-9CF1-A77C973FB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6">
            <a:extLst>
              <a:ext uri="{FF2B5EF4-FFF2-40B4-BE49-F238E27FC236}">
                <a16:creationId xmlns:a16="http://schemas.microsoft.com/office/drawing/2014/main" id="{8C6B6191-99F7-4AF0-A8BF-745D66E55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33600"/>
            <a:ext cx="8458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SzPct val="45000"/>
              <a:buFont typeface="Wingdings" panose="05000000000000000000" pitchFamily="2" charset="2"/>
              <a:buNone/>
            </a:pPr>
            <a:endParaRPr lang="nb-NO" altLang="nb-NO"/>
          </a:p>
        </p:txBody>
      </p:sp>
      <p:sp>
        <p:nvSpPr>
          <p:cNvPr id="2055" name="Rectangle 11">
            <a:extLst>
              <a:ext uri="{FF2B5EF4-FFF2-40B4-BE49-F238E27FC236}">
                <a16:creationId xmlns:a16="http://schemas.microsoft.com/office/drawing/2014/main" id="{5938D5C4-DA61-43D8-83D2-C44187E1E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7924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9297F0E-1003-4C29-907E-5432A520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1" name="Plassholder for innhold 10" descr="Et bilde som inneholder tekst, kart&#10;&#10;Beskrivelse som er generert med svært høy visshet">
            <a:extLst>
              <a:ext uri="{FF2B5EF4-FFF2-40B4-BE49-F238E27FC236}">
                <a16:creationId xmlns:a16="http://schemas.microsoft.com/office/drawing/2014/main" id="{FB535E87-FEF4-41E7-AF6B-E772322CD9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167" y="1981200"/>
            <a:ext cx="5719665" cy="4114800"/>
          </a:xfrm>
        </p:spPr>
      </p:pic>
    </p:spTree>
    <p:extLst>
      <p:ext uri="{BB962C8B-B14F-4D97-AF65-F5344CB8AC3E}">
        <p14:creationId xmlns:p14="http://schemas.microsoft.com/office/powerpoint/2010/main" val="23933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9ADD364-EA49-467A-B274-F0A68B426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4B904507-A1E2-45F0-9A02-5137760A3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4FA06AA-BD7C-4A34-9CF1-A77C973FB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6">
            <a:extLst>
              <a:ext uri="{FF2B5EF4-FFF2-40B4-BE49-F238E27FC236}">
                <a16:creationId xmlns:a16="http://schemas.microsoft.com/office/drawing/2014/main" id="{8C6B6191-99F7-4AF0-A8BF-745D66E55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33600"/>
            <a:ext cx="8458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SzPct val="45000"/>
              <a:buFont typeface="Wingdings" panose="05000000000000000000" pitchFamily="2" charset="2"/>
              <a:buNone/>
            </a:pPr>
            <a:endParaRPr lang="nb-NO" altLang="nb-NO"/>
          </a:p>
        </p:txBody>
      </p:sp>
      <p:sp>
        <p:nvSpPr>
          <p:cNvPr id="2055" name="Rectangle 11">
            <a:extLst>
              <a:ext uri="{FF2B5EF4-FFF2-40B4-BE49-F238E27FC236}">
                <a16:creationId xmlns:a16="http://schemas.microsoft.com/office/drawing/2014/main" id="{5938D5C4-DA61-43D8-83D2-C44187E1E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7924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9297F0E-1003-4C29-907E-5432A520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0EB0F61-9BD7-4FA2-B4C0-3B7452F6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b-NO" dirty="0"/>
              <a:t>Litt fakta…</a:t>
            </a:r>
          </a:p>
          <a:p>
            <a:pPr>
              <a:buNone/>
            </a:pPr>
            <a:r>
              <a:rPr lang="nb-NO" sz="2400" dirty="0"/>
              <a:t>Et levende øyrike, med over 600 øyer, holmer og skjær</a:t>
            </a:r>
          </a:p>
          <a:p>
            <a:pPr>
              <a:buNone/>
            </a:pPr>
            <a:r>
              <a:rPr lang="nb-NO" sz="2400" dirty="0"/>
              <a:t>Landareal på over 1000 kvadratkilometer</a:t>
            </a:r>
          </a:p>
          <a:p>
            <a:pPr>
              <a:buNone/>
            </a:pPr>
            <a:r>
              <a:rPr lang="nb-NO" sz="2400" dirty="0"/>
              <a:t>40 prosent av kystlinjen i Troms </a:t>
            </a:r>
          </a:p>
          <a:p>
            <a:pPr>
              <a:buNone/>
            </a:pPr>
            <a:r>
              <a:rPr lang="nb-NO" sz="2400" dirty="0"/>
              <a:t>Bosetning på fem av øyene</a:t>
            </a:r>
          </a:p>
          <a:p>
            <a:pPr>
              <a:buNone/>
            </a:pPr>
            <a:r>
              <a:rPr lang="nb-NO" sz="2400" dirty="0"/>
              <a:t>Folketall 2273 </a:t>
            </a:r>
          </a:p>
          <a:p>
            <a:pPr>
              <a:buNone/>
            </a:pPr>
            <a:r>
              <a:rPr lang="nb-NO" sz="2400" dirty="0"/>
              <a:t>Tradisjonelt vært en fiskerikommune</a:t>
            </a:r>
          </a:p>
          <a:p>
            <a:pPr>
              <a:buNone/>
            </a:pPr>
            <a:r>
              <a:rPr lang="nb-NO" sz="2400" dirty="0"/>
              <a:t>Innlemmet i tiltakssonen til Finnmark i 1990</a:t>
            </a:r>
          </a:p>
        </p:txBody>
      </p:sp>
    </p:spTree>
    <p:extLst>
      <p:ext uri="{BB962C8B-B14F-4D97-AF65-F5344CB8AC3E}">
        <p14:creationId xmlns:p14="http://schemas.microsoft.com/office/powerpoint/2010/main" val="62233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9ADD364-EA49-467A-B274-F0A68B426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4B904507-A1E2-45F0-9A02-5137760A3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4FA06AA-BD7C-4A34-9CF1-A77C973FB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6">
            <a:extLst>
              <a:ext uri="{FF2B5EF4-FFF2-40B4-BE49-F238E27FC236}">
                <a16:creationId xmlns:a16="http://schemas.microsoft.com/office/drawing/2014/main" id="{8C6B6191-99F7-4AF0-A8BF-745D66E55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33600"/>
            <a:ext cx="8458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SzPct val="45000"/>
              <a:buFont typeface="Wingdings" panose="05000000000000000000" pitchFamily="2" charset="2"/>
              <a:buNone/>
            </a:pPr>
            <a:endParaRPr lang="nb-NO" altLang="nb-NO"/>
          </a:p>
        </p:txBody>
      </p:sp>
      <p:sp>
        <p:nvSpPr>
          <p:cNvPr id="2055" name="Rectangle 11">
            <a:extLst>
              <a:ext uri="{FF2B5EF4-FFF2-40B4-BE49-F238E27FC236}">
                <a16:creationId xmlns:a16="http://schemas.microsoft.com/office/drawing/2014/main" id="{5938D5C4-DA61-43D8-83D2-C44187E1E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7924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9297F0E-1003-4C29-907E-5432A520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0EB0F61-9BD7-4FA2-B4C0-3B7452F6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b-NO" dirty="0"/>
              <a:t>Næringskommunen Karlsøy</a:t>
            </a:r>
          </a:p>
          <a:p>
            <a:pPr>
              <a:buNone/>
            </a:pPr>
            <a:r>
              <a:rPr lang="nb-NO" sz="2400" dirty="0"/>
              <a:t>Fremdeles en fiskerikommune</a:t>
            </a:r>
          </a:p>
          <a:p>
            <a:pPr>
              <a:buNone/>
            </a:pPr>
            <a:r>
              <a:rPr lang="nb-NO" sz="2400" dirty="0"/>
              <a:t>Endringer i fiskeriet</a:t>
            </a:r>
          </a:p>
          <a:p>
            <a:pPr>
              <a:buNone/>
            </a:pPr>
            <a:endParaRPr lang="nb-NO" sz="2400" dirty="0"/>
          </a:p>
          <a:p>
            <a:pPr>
              <a:buNone/>
            </a:pPr>
            <a:r>
              <a:rPr lang="nb-NO" sz="2400" dirty="0"/>
              <a:t>Tall fra Råfisklaget på omsetning Karlsøy:</a:t>
            </a:r>
          </a:p>
          <a:p>
            <a:pPr>
              <a:buNone/>
            </a:pPr>
            <a:endParaRPr lang="nb-NO" sz="2400" dirty="0"/>
          </a:p>
          <a:p>
            <a:pPr>
              <a:buNone/>
            </a:pPr>
            <a:endParaRPr lang="nb-NO" sz="2400" dirty="0"/>
          </a:p>
          <a:p>
            <a:pPr>
              <a:buNone/>
            </a:pPr>
            <a:endParaRPr lang="nb-NO" sz="2400" dirty="0"/>
          </a:p>
          <a:p>
            <a:pPr>
              <a:buNone/>
            </a:pPr>
            <a:r>
              <a:rPr lang="nb-NO" sz="2400" dirty="0"/>
              <a:t> </a:t>
            </a:r>
            <a:endParaRPr lang="nb-NO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nb-NO" sz="2400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03816E91-46E8-47FB-8F4A-B4731E8353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387106"/>
              </p:ext>
            </p:extLst>
          </p:nvPr>
        </p:nvGraphicFramePr>
        <p:xfrm>
          <a:off x="778933" y="4413954"/>
          <a:ext cx="6670253" cy="1501424"/>
        </p:xfrm>
        <a:graphic>
          <a:graphicData uri="http://schemas.openxmlformats.org/drawingml/2006/table">
            <a:tbl>
              <a:tblPr firstRow="1" firstCol="1" bandRow="1"/>
              <a:tblGrid>
                <a:gridCol w="1668483">
                  <a:extLst>
                    <a:ext uri="{9D8B030D-6E8A-4147-A177-3AD203B41FA5}">
                      <a16:colId xmlns:a16="http://schemas.microsoft.com/office/drawing/2014/main" val="2936916941"/>
                    </a:ext>
                  </a:extLst>
                </a:gridCol>
                <a:gridCol w="1666766">
                  <a:extLst>
                    <a:ext uri="{9D8B030D-6E8A-4147-A177-3AD203B41FA5}">
                      <a16:colId xmlns:a16="http://schemas.microsoft.com/office/drawing/2014/main" val="938186756"/>
                    </a:ext>
                  </a:extLst>
                </a:gridCol>
                <a:gridCol w="1667502">
                  <a:extLst>
                    <a:ext uri="{9D8B030D-6E8A-4147-A177-3AD203B41FA5}">
                      <a16:colId xmlns:a16="http://schemas.microsoft.com/office/drawing/2014/main" val="3950846055"/>
                    </a:ext>
                  </a:extLst>
                </a:gridCol>
                <a:gridCol w="1667502">
                  <a:extLst>
                    <a:ext uri="{9D8B030D-6E8A-4147-A177-3AD203B41FA5}">
                      <a16:colId xmlns:a16="http://schemas.microsoft.com/office/drawing/2014/main" val="1092184344"/>
                    </a:ext>
                  </a:extLst>
                </a:gridCol>
              </a:tblGrid>
              <a:tr h="375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Verdier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051895"/>
                  </a:ext>
                </a:extLst>
              </a:tr>
              <a:tr h="3753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KVANTUM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17 017 452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16 886 845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11 048 765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768359"/>
                  </a:ext>
                </a:extLst>
              </a:tr>
              <a:tr h="375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RUNDVEKT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18 147 648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17 728 833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13 027 877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123345"/>
                  </a:ext>
                </a:extLst>
              </a:tr>
              <a:tr h="375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BELØP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189 655 234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213 217 054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162 876 865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149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33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9ADD364-EA49-467A-B274-F0A68B426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4B904507-A1E2-45F0-9A02-5137760A3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4FA06AA-BD7C-4A34-9CF1-A77C973FB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6">
            <a:extLst>
              <a:ext uri="{FF2B5EF4-FFF2-40B4-BE49-F238E27FC236}">
                <a16:creationId xmlns:a16="http://schemas.microsoft.com/office/drawing/2014/main" id="{8C6B6191-99F7-4AF0-A8BF-745D66E55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33600"/>
            <a:ext cx="8458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SzPct val="45000"/>
              <a:buFont typeface="Wingdings" panose="05000000000000000000" pitchFamily="2" charset="2"/>
              <a:buNone/>
            </a:pPr>
            <a:endParaRPr lang="nb-NO" altLang="nb-NO"/>
          </a:p>
        </p:txBody>
      </p:sp>
      <p:sp>
        <p:nvSpPr>
          <p:cNvPr id="2055" name="Rectangle 11">
            <a:extLst>
              <a:ext uri="{FF2B5EF4-FFF2-40B4-BE49-F238E27FC236}">
                <a16:creationId xmlns:a16="http://schemas.microsoft.com/office/drawing/2014/main" id="{5938D5C4-DA61-43D8-83D2-C44187E1E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7924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9297F0E-1003-4C29-907E-5432A520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0EB0F61-9BD7-4FA2-B4C0-3B7452F6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sz="2400" dirty="0"/>
              <a:t>Sysselsetting fiskerinæringen</a:t>
            </a:r>
          </a:p>
          <a:p>
            <a:pPr>
              <a:buNone/>
            </a:pPr>
            <a:endParaRPr lang="nb-NO" sz="2400" dirty="0"/>
          </a:p>
          <a:p>
            <a:pPr>
              <a:buNone/>
            </a:pPr>
            <a:endParaRPr lang="nb-NO" sz="2400" dirty="0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BA0426DE-7BC8-477D-ACF6-900C2EBE4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485429"/>
              </p:ext>
            </p:extLst>
          </p:nvPr>
        </p:nvGraphicFramePr>
        <p:xfrm>
          <a:off x="767645" y="2722563"/>
          <a:ext cx="4797777" cy="2400300"/>
        </p:xfrm>
        <a:graphic>
          <a:graphicData uri="http://schemas.openxmlformats.org/drawingml/2006/table">
            <a:tbl>
              <a:tblPr/>
              <a:tblGrid>
                <a:gridCol w="3081866">
                  <a:extLst>
                    <a:ext uri="{9D8B030D-6E8A-4147-A177-3AD203B41FA5}">
                      <a16:colId xmlns:a16="http://schemas.microsoft.com/office/drawing/2014/main" val="2979531293"/>
                    </a:ext>
                  </a:extLst>
                </a:gridCol>
                <a:gridCol w="1715911">
                  <a:extLst>
                    <a:ext uri="{9D8B030D-6E8A-4147-A177-3AD203B41FA5}">
                      <a16:colId xmlns:a16="http://schemas.microsoft.com/office/drawing/2014/main" val="3971378783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BEDRIFT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ANSATTE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04945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Torsvågbruket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6191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Karlsøybruket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87105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Reinøy sjømat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010639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Fiskere Blad 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54763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Fiskere Blad 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986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47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9ADD364-EA49-467A-B274-F0A68B426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4B904507-A1E2-45F0-9A02-5137760A3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4FA06AA-BD7C-4A34-9CF1-A77C973FB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6">
            <a:extLst>
              <a:ext uri="{FF2B5EF4-FFF2-40B4-BE49-F238E27FC236}">
                <a16:creationId xmlns:a16="http://schemas.microsoft.com/office/drawing/2014/main" id="{8C6B6191-99F7-4AF0-A8BF-745D66E55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33600"/>
            <a:ext cx="8458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SzPct val="45000"/>
              <a:buFont typeface="Wingdings" panose="05000000000000000000" pitchFamily="2" charset="2"/>
              <a:buNone/>
            </a:pPr>
            <a:endParaRPr lang="nb-NO" altLang="nb-NO"/>
          </a:p>
        </p:txBody>
      </p:sp>
      <p:sp>
        <p:nvSpPr>
          <p:cNvPr id="2055" name="Rectangle 11">
            <a:extLst>
              <a:ext uri="{FF2B5EF4-FFF2-40B4-BE49-F238E27FC236}">
                <a16:creationId xmlns:a16="http://schemas.microsoft.com/office/drawing/2014/main" id="{5938D5C4-DA61-43D8-83D2-C44187E1E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7924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9297F0E-1003-4C29-907E-5432A520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graphicFrame>
        <p:nvGraphicFramePr>
          <p:cNvPr id="2" name="Plassholder for innhold 1">
            <a:extLst>
              <a:ext uri="{FF2B5EF4-FFF2-40B4-BE49-F238E27FC236}">
                <a16:creationId xmlns:a16="http://schemas.microsoft.com/office/drawing/2014/main" id="{6E67D3C3-8550-4C0A-BD10-16A18A6503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475757"/>
              </p:ext>
            </p:extLst>
          </p:nvPr>
        </p:nvGraphicFramePr>
        <p:xfrm>
          <a:off x="1037872" y="2133600"/>
          <a:ext cx="4617862" cy="891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8466">
                  <a:extLst>
                    <a:ext uri="{9D8B030D-6E8A-4147-A177-3AD203B41FA5}">
                      <a16:colId xmlns:a16="http://schemas.microsoft.com/office/drawing/2014/main" val="2366562253"/>
                    </a:ext>
                  </a:extLst>
                </a:gridCol>
                <a:gridCol w="1631185">
                  <a:extLst>
                    <a:ext uri="{9D8B030D-6E8A-4147-A177-3AD203B41FA5}">
                      <a16:colId xmlns:a16="http://schemas.microsoft.com/office/drawing/2014/main" val="3994917775"/>
                    </a:ext>
                  </a:extLst>
                </a:gridCol>
                <a:gridCol w="1608211">
                  <a:extLst>
                    <a:ext uri="{9D8B030D-6E8A-4147-A177-3AD203B41FA5}">
                      <a16:colId xmlns:a16="http://schemas.microsoft.com/office/drawing/2014/main" val="2492330902"/>
                    </a:ext>
                  </a:extLst>
                </a:gridCol>
              </a:tblGrid>
              <a:tr h="122767">
                <a:tc>
                  <a:txBody>
                    <a:bodyPr/>
                    <a:lstStyle/>
                    <a:p>
                      <a:pPr algn="l" fontAlgn="b"/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u="none" strike="noStrike">
                          <a:effectLst/>
                        </a:rPr>
                        <a:t>Torsvågbruket</a:t>
                      </a:r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u="none" strike="noStrike" dirty="0">
                          <a:effectLst/>
                        </a:rPr>
                        <a:t>Karlsøybruket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6923027"/>
                  </a:ext>
                </a:extLst>
              </a:tr>
              <a:tr h="170744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2014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70 695 000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282 862 000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17332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81 564 000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249 135 000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05765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2016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66 015 000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184 320 000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5593900"/>
                  </a:ext>
                </a:extLst>
              </a:tr>
            </a:tbl>
          </a:graphicData>
        </a:graphic>
      </p:graphicFrame>
      <p:pic>
        <p:nvPicPr>
          <p:cNvPr id="4" name="Bilde 3">
            <a:extLst>
              <a:ext uri="{FF2B5EF4-FFF2-40B4-BE49-F238E27FC236}">
                <a16:creationId xmlns:a16="http://schemas.microsoft.com/office/drawing/2014/main" id="{51BDB787-0B02-4054-B7C9-0280A866D1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571" y="3349648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05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9ADD364-EA49-467A-B274-F0A68B426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4B904507-A1E2-45F0-9A02-5137760A3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4FA06AA-BD7C-4A34-9CF1-A77C973FB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6">
            <a:extLst>
              <a:ext uri="{FF2B5EF4-FFF2-40B4-BE49-F238E27FC236}">
                <a16:creationId xmlns:a16="http://schemas.microsoft.com/office/drawing/2014/main" id="{8C6B6191-99F7-4AF0-A8BF-745D66E55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33600"/>
            <a:ext cx="8458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SzPct val="45000"/>
              <a:buFont typeface="Wingdings" panose="05000000000000000000" pitchFamily="2" charset="2"/>
              <a:buNone/>
            </a:pPr>
            <a:endParaRPr lang="nb-NO" altLang="nb-NO"/>
          </a:p>
        </p:txBody>
      </p:sp>
      <p:sp>
        <p:nvSpPr>
          <p:cNvPr id="2055" name="Rectangle 11">
            <a:extLst>
              <a:ext uri="{FF2B5EF4-FFF2-40B4-BE49-F238E27FC236}">
                <a16:creationId xmlns:a16="http://schemas.microsoft.com/office/drawing/2014/main" id="{5938D5C4-DA61-43D8-83D2-C44187E1E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7924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9297F0E-1003-4C29-907E-5432A520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0EB0F61-9BD7-4FA2-B4C0-3B7452F6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b-NO" sz="2400" dirty="0"/>
              <a:t>Havbrukskommunen Karlsøy 2017</a:t>
            </a:r>
          </a:p>
          <a:p>
            <a:pPr>
              <a:buNone/>
            </a:pPr>
            <a:r>
              <a:rPr lang="nb-NO" sz="2400" dirty="0"/>
              <a:t>Karlsøy med flest tillatelser i Troms </a:t>
            </a:r>
          </a:p>
          <a:p>
            <a:pPr>
              <a:buNone/>
            </a:pPr>
            <a:r>
              <a:rPr lang="nb-NO" sz="2400" dirty="0"/>
              <a:t>13 tillatelser – MTB 49 770</a:t>
            </a:r>
          </a:p>
          <a:p>
            <a:pPr>
              <a:buNone/>
            </a:pPr>
            <a:r>
              <a:rPr lang="nb-NO" sz="2400" dirty="0"/>
              <a:t>Varierer etter produksjonssyklus</a:t>
            </a:r>
          </a:p>
          <a:p>
            <a:pPr>
              <a:buNone/>
            </a:pPr>
            <a:r>
              <a:rPr lang="nb-NO" sz="2400" dirty="0"/>
              <a:t>Gjennomsnittlig lokalitetsstørrelse er 4108 tonn i Troms</a:t>
            </a:r>
          </a:p>
          <a:p>
            <a:pPr>
              <a:buNone/>
            </a:pPr>
            <a:r>
              <a:rPr lang="nb-NO" sz="2400" dirty="0"/>
              <a:t>Fordelt på 15 lokaliteter, flere aktører</a:t>
            </a:r>
          </a:p>
          <a:p>
            <a:pPr marL="0" indent="0">
              <a:buNone/>
            </a:pPr>
            <a:r>
              <a:rPr lang="nb-NO" sz="2400" dirty="0"/>
              <a:t>Rullering kystsoneplan</a:t>
            </a:r>
          </a:p>
          <a:p>
            <a:pPr>
              <a:buNone/>
            </a:pPr>
            <a:r>
              <a:rPr lang="nb-NO" sz="2400" dirty="0"/>
              <a:t>31 sysselsatte i næringen i Karlsøy</a:t>
            </a:r>
          </a:p>
          <a:p>
            <a:pPr>
              <a:buNone/>
            </a:pPr>
            <a:r>
              <a:rPr lang="nb-NO" sz="2400" dirty="0"/>
              <a:t>Nye etableringer</a:t>
            </a:r>
          </a:p>
          <a:p>
            <a:pPr>
              <a:buNone/>
            </a:pPr>
            <a:endParaRPr lang="nb-NO" sz="2400" dirty="0"/>
          </a:p>
          <a:p>
            <a:pPr>
              <a:buNone/>
            </a:pPr>
            <a:endParaRPr lang="nb-NO" sz="2400" dirty="0"/>
          </a:p>
          <a:p>
            <a:pPr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129693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9ADD364-EA49-467A-B274-F0A68B426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4B904507-A1E2-45F0-9A02-5137760A3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4FA06AA-BD7C-4A34-9CF1-A77C973FB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6">
            <a:extLst>
              <a:ext uri="{FF2B5EF4-FFF2-40B4-BE49-F238E27FC236}">
                <a16:creationId xmlns:a16="http://schemas.microsoft.com/office/drawing/2014/main" id="{8C6B6191-99F7-4AF0-A8BF-745D66E55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33600"/>
            <a:ext cx="8458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SzPct val="45000"/>
              <a:buFont typeface="Wingdings" panose="05000000000000000000" pitchFamily="2" charset="2"/>
              <a:buNone/>
            </a:pPr>
            <a:endParaRPr lang="nb-NO" altLang="nb-NO"/>
          </a:p>
        </p:txBody>
      </p:sp>
      <p:sp>
        <p:nvSpPr>
          <p:cNvPr id="2055" name="Rectangle 11">
            <a:extLst>
              <a:ext uri="{FF2B5EF4-FFF2-40B4-BE49-F238E27FC236}">
                <a16:creationId xmlns:a16="http://schemas.microsoft.com/office/drawing/2014/main" id="{5938D5C4-DA61-43D8-83D2-C44187E1E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7924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9297F0E-1003-4C29-907E-5432A520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0EB0F61-9BD7-4FA2-B4C0-3B7452F6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b-NO" sz="2400" dirty="0"/>
              <a:t>Landbruk i Karlsøy</a:t>
            </a:r>
          </a:p>
          <a:p>
            <a:pPr>
              <a:buNone/>
            </a:pPr>
            <a:r>
              <a:rPr lang="nb-NO" sz="2400" dirty="0"/>
              <a:t>	20 gårdsbruk som mottar produksjonstilskudd på cirka 10 millioner.</a:t>
            </a:r>
          </a:p>
          <a:p>
            <a:pPr>
              <a:buNone/>
            </a:pPr>
            <a:r>
              <a:rPr lang="nb-NO" sz="2400" dirty="0"/>
              <a:t>	Primærproduksjon på samme nivå, 10 millioner</a:t>
            </a:r>
          </a:p>
          <a:p>
            <a:pPr>
              <a:buNone/>
            </a:pPr>
            <a:r>
              <a:rPr lang="nb-NO" sz="2400" dirty="0"/>
              <a:t>	Verdiskapningen etter verdikjedeprosessen er på cirka 100 millioner</a:t>
            </a:r>
          </a:p>
          <a:p>
            <a:pPr>
              <a:buNone/>
            </a:pPr>
            <a:r>
              <a:rPr lang="nb-NO" sz="2400" dirty="0"/>
              <a:t>	Sysselsettingen for hver jordbruksarbeidsplass gir en 3 gang utover i verdikjeden. Karlsøys jordbruk bidrar til vel 80 sysselsatte totalt i verdikjeden når alle produkter er bearbeidet transportert og solgt. </a:t>
            </a:r>
          </a:p>
          <a:p>
            <a:pPr>
              <a:buNone/>
            </a:pPr>
            <a:endParaRPr lang="nb-NO" sz="2400" dirty="0"/>
          </a:p>
          <a:p>
            <a:pPr>
              <a:buNone/>
            </a:pPr>
            <a:endParaRPr lang="nb-NO" sz="2400" dirty="0"/>
          </a:p>
          <a:p>
            <a:pPr>
              <a:buNone/>
            </a:pPr>
            <a:endParaRPr lang="nb-NO" sz="2400" dirty="0"/>
          </a:p>
          <a:p>
            <a:pPr>
              <a:buNone/>
            </a:pPr>
            <a:r>
              <a:rPr lang="nb-NO" sz="2400" dirty="0"/>
              <a:t>Det ble i 2016 levert 547241 liter </a:t>
            </a:r>
            <a:r>
              <a:rPr lang="nb-NO" sz="2400" dirty="0" err="1"/>
              <a:t>geitmelk</a:t>
            </a:r>
            <a:r>
              <a:rPr lang="nb-NO" sz="2400" dirty="0"/>
              <a:t> </a:t>
            </a:r>
          </a:p>
          <a:p>
            <a:pPr>
              <a:buNone/>
            </a:pPr>
            <a:endParaRPr lang="nb-NO" sz="2400" dirty="0"/>
          </a:p>
          <a:p>
            <a:pPr>
              <a:buNone/>
            </a:pPr>
            <a:r>
              <a:rPr lang="nb-NO" sz="2400" dirty="0"/>
              <a:t>Det ble slaktet totalt 2212 dyr, storfe og småfe, sau geit og ku.</a:t>
            </a:r>
          </a:p>
          <a:p>
            <a:pPr>
              <a:buNone/>
            </a:pPr>
            <a:r>
              <a:rPr lang="nb-NO" sz="2400" dirty="0"/>
              <a:t>Til en total vekt av 49320 kg</a:t>
            </a:r>
          </a:p>
          <a:p>
            <a:pPr>
              <a:buNone/>
            </a:pPr>
            <a:endParaRPr lang="nb-NO" sz="2400" dirty="0"/>
          </a:p>
          <a:p>
            <a:pPr>
              <a:buNone/>
            </a:pPr>
            <a:r>
              <a:rPr lang="nb-NO" sz="2400" dirty="0"/>
              <a:t>Det høstes 3814 Mål jord fordelt på 19 bruk.</a:t>
            </a:r>
          </a:p>
          <a:p>
            <a:pPr>
              <a:buNone/>
            </a:pPr>
            <a:endParaRPr lang="nb-NO" sz="2400" dirty="0"/>
          </a:p>
          <a:p>
            <a:pPr>
              <a:buNone/>
            </a:pPr>
            <a:r>
              <a:rPr lang="nb-NO" sz="2400" dirty="0"/>
              <a:t>Totalt i Troms går antall mål jord i drift ned, men karlsøy er en av få kommuner i Troms og i landet hvor vi har hatt en øking på jord i drift siden 2013. Denne økingen fortsetter inn i 2017. </a:t>
            </a:r>
          </a:p>
          <a:p>
            <a:pPr>
              <a:buNone/>
            </a:pPr>
            <a:r>
              <a:rPr lang="nb-NO" sz="2400" dirty="0"/>
              <a:t>Mye takket være kommunalt dyrkingstilskudd og satsingsvillige drivere. </a:t>
            </a:r>
          </a:p>
          <a:p>
            <a:pPr>
              <a:buNone/>
            </a:pPr>
            <a:endParaRPr lang="nb-NO" sz="2400" dirty="0"/>
          </a:p>
          <a:p>
            <a:pPr>
              <a:buNone/>
            </a:pPr>
            <a:r>
              <a:rPr lang="nb-NO" sz="2400" dirty="0"/>
              <a:t>De 5 geitebrukene i Karlsøy leverer faktisk 2,5% av total Norsk </a:t>
            </a:r>
            <a:r>
              <a:rPr lang="nb-NO" sz="2400" dirty="0" err="1"/>
              <a:t>geitmelksproduk</a:t>
            </a:r>
            <a:endParaRPr lang="nb-NO" sz="2400" dirty="0"/>
          </a:p>
          <a:p>
            <a:pPr>
              <a:buNone/>
            </a:pP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59777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9ADD364-EA49-467A-B274-F0A68B426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4B904507-A1E2-45F0-9A02-5137760A3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4FA06AA-BD7C-4A34-9CF1-A77C973FB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9388"/>
            <a:ext cx="90011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6">
            <a:extLst>
              <a:ext uri="{FF2B5EF4-FFF2-40B4-BE49-F238E27FC236}">
                <a16:creationId xmlns:a16="http://schemas.microsoft.com/office/drawing/2014/main" id="{8C6B6191-99F7-4AF0-A8BF-745D66E55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33600"/>
            <a:ext cx="8458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SzPct val="45000"/>
              <a:buFont typeface="Wingdings" panose="05000000000000000000" pitchFamily="2" charset="2"/>
              <a:buNone/>
            </a:pPr>
            <a:endParaRPr lang="nb-NO" altLang="nb-NO"/>
          </a:p>
        </p:txBody>
      </p:sp>
      <p:sp>
        <p:nvSpPr>
          <p:cNvPr id="2055" name="Rectangle 11">
            <a:extLst>
              <a:ext uri="{FF2B5EF4-FFF2-40B4-BE49-F238E27FC236}">
                <a16:creationId xmlns:a16="http://schemas.microsoft.com/office/drawing/2014/main" id="{5938D5C4-DA61-43D8-83D2-C44187E1E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7924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  <a:p>
            <a:pPr eaLnBrk="1" hangingPunct="1">
              <a:buSzPct val="45000"/>
              <a:buFont typeface="Wingdings" panose="05000000000000000000" pitchFamily="2" charset="2"/>
              <a:buNone/>
            </a:pPr>
            <a:endParaRPr lang="nb-NO" altLang="nb-NO" sz="280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9297F0E-1003-4C29-907E-5432A520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0EB0F61-9BD7-4FA2-B4C0-3B7452F6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b-NO" sz="2400" dirty="0"/>
              <a:t>Landbruk i Karlsøy – 2016 tall</a:t>
            </a:r>
          </a:p>
          <a:p>
            <a:r>
              <a:rPr lang="nb-NO" sz="2400" dirty="0"/>
              <a:t>Levert 547 241 liter </a:t>
            </a:r>
            <a:r>
              <a:rPr lang="nb-NO" sz="2400" dirty="0" err="1"/>
              <a:t>geitmelk</a:t>
            </a:r>
            <a:r>
              <a:rPr lang="nb-NO" sz="2400" dirty="0"/>
              <a:t> </a:t>
            </a:r>
          </a:p>
          <a:p>
            <a:r>
              <a:rPr lang="nb-NO" sz="2400" dirty="0"/>
              <a:t>Slaktet totalt 2212 dyr, storfe og småfe, sau geit og ku, total vekt 49 320 kilo</a:t>
            </a:r>
          </a:p>
          <a:p>
            <a:r>
              <a:rPr lang="nb-NO" sz="2400" dirty="0"/>
              <a:t>Det høstes 3814 mål jord fordelt på 19 bruk.</a:t>
            </a:r>
          </a:p>
          <a:p>
            <a:r>
              <a:rPr lang="nb-NO" sz="2400" dirty="0"/>
              <a:t>Økning på jord i drift siden 2013</a:t>
            </a:r>
          </a:p>
          <a:p>
            <a:r>
              <a:rPr lang="nb-NO" sz="2400" dirty="0"/>
              <a:t>Nydyrkningstilskudd</a:t>
            </a:r>
          </a:p>
          <a:p>
            <a:r>
              <a:rPr lang="nb-NO" sz="2400" dirty="0"/>
              <a:t>5 geitebrukene i Karlsøy leverer 2,5% av total norsk </a:t>
            </a:r>
            <a:r>
              <a:rPr lang="nb-NO" sz="2400" dirty="0" err="1"/>
              <a:t>geitmelksproduksjon</a:t>
            </a:r>
            <a:endParaRPr lang="nb-NO" sz="2400" dirty="0"/>
          </a:p>
          <a:p>
            <a:pPr>
              <a:buNone/>
            </a:pP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317096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autoUpdateAnimBg="0"/>
    </p:bldLst>
  </p:timing>
</p:sld>
</file>

<file path=ppt/theme/theme1.xml><?xml version="1.0" encoding="utf-8"?>
<a:theme xmlns:a="http://schemas.openxmlformats.org/drawingml/2006/main" name="Karlsøy kommune">
  <a:themeElements>
    <a:clrScheme name="Karlsøy kommun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rlsøy kommun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arlsøy kommun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lsøy kommun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lsøy kommun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lsøy kommun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lsøy kommun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lsøy kommun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lsøy kommun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390</Words>
  <Application>Microsoft Office PowerPoint</Application>
  <PresentationFormat>Skjermfremvisning (4:3)</PresentationFormat>
  <Paragraphs>160</Paragraphs>
  <Slides>17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Karlsøy kommune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 Pedersen</dc:creator>
  <cp:lastModifiedBy>Mona Pedersen</cp:lastModifiedBy>
  <cp:revision>30</cp:revision>
  <dcterms:modified xsi:type="dcterms:W3CDTF">2018-02-01T10:04:30Z</dcterms:modified>
</cp:coreProperties>
</file>